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24"/>
  </p:notesMasterIdLst>
  <p:handoutMasterIdLst>
    <p:handoutMasterId r:id="rId25"/>
  </p:handoutMasterIdLst>
  <p:sldIdLst>
    <p:sldId id="333" r:id="rId5"/>
    <p:sldId id="282" r:id="rId6"/>
    <p:sldId id="363" r:id="rId7"/>
    <p:sldId id="364" r:id="rId8"/>
    <p:sldId id="350" r:id="rId9"/>
    <p:sldId id="351" r:id="rId10"/>
    <p:sldId id="334" r:id="rId11"/>
    <p:sldId id="359" r:id="rId12"/>
    <p:sldId id="335" r:id="rId13"/>
    <p:sldId id="352" r:id="rId14"/>
    <p:sldId id="362" r:id="rId15"/>
    <p:sldId id="353" r:id="rId16"/>
    <p:sldId id="360" r:id="rId17"/>
    <p:sldId id="361" r:id="rId18"/>
    <p:sldId id="356" r:id="rId19"/>
    <p:sldId id="357" r:id="rId20"/>
    <p:sldId id="358" r:id="rId21"/>
    <p:sldId id="338" r:id="rId22"/>
    <p:sldId id="336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54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93" d="100"/>
          <a:sy n="93" d="100"/>
        </p:scale>
        <p:origin x="28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BD03D171-3524-4F97-943A-3607B11DFD23}" type="datetime1">
              <a:rPr lang="pt-BR" smtClean="0"/>
              <a:t>14/08/2023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77777AE-A626-4F47-81EF-9ADAA35286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6D79784A-A63F-4BC8-B811-1B561A688AB0}" type="datetime1">
              <a:rPr lang="pt-BR" smtClean="0"/>
              <a:t>14/08/2023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1449098-A5DD-8745-9BDA-7818ECA2289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51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991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091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649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6126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752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265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6355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786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4561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38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22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98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45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29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08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80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74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1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" name="Forma Liv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8" name="Forma livre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1" name="Forma Livre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3" name="Espaço Reservado para Tex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pt-B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pt-BR" sz="2400" b="0">
                <a:solidFill>
                  <a:schemeClr val="bg1"/>
                </a:solidFill>
                <a:latin typeface="+mn-lt"/>
              </a:defRPr>
            </a:lvl2pPr>
            <a:lvl3pPr>
              <a:defRPr lang="pt-BR" sz="2400" b="0">
                <a:solidFill>
                  <a:schemeClr val="bg1"/>
                </a:solidFill>
                <a:latin typeface="+mn-lt"/>
              </a:defRPr>
            </a:lvl3pPr>
            <a:lvl4pPr>
              <a:defRPr lang="pt-BR" sz="2400" b="0">
                <a:solidFill>
                  <a:schemeClr val="bg1"/>
                </a:solidFill>
                <a:latin typeface="+mn-lt"/>
              </a:defRPr>
            </a:lvl4pPr>
            <a:lvl5pPr>
              <a:defRPr lang="pt-B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íco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pt-B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ível da comparação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ompanha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6" name="Forma Livre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o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Forma Livre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10" name="Forma Livre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311" name="Elemento gráfico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ualização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Elemento gráfico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7" name="Espaço Reservado para Texto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pt-B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pt-BR" sz="2400" b="0">
                <a:solidFill>
                  <a:schemeClr val="bg1"/>
                </a:solidFill>
                <a:latin typeface="+mn-lt"/>
              </a:defRPr>
            </a:lvl2pPr>
            <a:lvl3pPr>
              <a:defRPr lang="pt-BR" sz="2400" b="0">
                <a:solidFill>
                  <a:schemeClr val="bg1"/>
                </a:solidFill>
                <a:latin typeface="+mn-lt"/>
              </a:defRPr>
            </a:lvl3pPr>
            <a:lvl4pPr>
              <a:defRPr lang="pt-BR" sz="2400" b="0">
                <a:solidFill>
                  <a:schemeClr val="bg1"/>
                </a:solidFill>
                <a:latin typeface="+mn-lt"/>
              </a:defRPr>
            </a:lvl4pPr>
            <a:lvl5pPr>
              <a:defRPr lang="pt-B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guntas e Respo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pt-B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Espaço Reservado para Tex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pt-B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do Loc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pt-BR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pt-BR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pt-B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pt-B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1" name="Espaço Reservado par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à esqu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1" name="Espaço Reservado par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TODOS DA CONTOSO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á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pt-BR" sz="2400" smtClean="0">
                <a:solidFill>
                  <a:schemeClr val="bg1"/>
                </a:solidFill>
              </a:defRPr>
            </a:lvl1pPr>
            <a:lvl2pPr>
              <a:defRPr lang="pt-BR" sz="2400" smtClean="0">
                <a:solidFill>
                  <a:schemeClr val="bg1"/>
                </a:solidFill>
              </a:defRPr>
            </a:lvl2pPr>
            <a:lvl3pPr>
              <a:defRPr lang="pt-BR" sz="2400" smtClean="0">
                <a:solidFill>
                  <a:schemeClr val="bg1"/>
                </a:solidFill>
              </a:defRPr>
            </a:lvl3pPr>
            <a:lvl4pPr>
              <a:defRPr lang="pt-BR" sz="2400" smtClean="0">
                <a:solidFill>
                  <a:schemeClr val="bg1"/>
                </a:solidFill>
              </a:defRPr>
            </a:lvl4pPr>
            <a:lvl5pPr>
              <a:defRPr lang="pt-BR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Clique para editar os estilos de texto Mestres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Segundo nível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Terceiro nível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Quarto nível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pt-BR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pt-BR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companhamen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1" name="Forma livre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pt-BR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pt-BR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pt-B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pt-BR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12.sv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www.kaggle.com/claudiodavi/superhero-set/data" TargetMode="Externa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042" y="1691640"/>
            <a:ext cx="6201664" cy="1737360"/>
          </a:xfrm>
        </p:spPr>
        <p:txBody>
          <a:bodyPr rtlCol="0"/>
          <a:lstStyle>
            <a:defPPr>
              <a:defRPr lang="pt-BR"/>
            </a:defPPr>
          </a:lstStyle>
          <a:p>
            <a:pPr algn="l"/>
            <a:r>
              <a:rPr lang="pt-BR" b="1" i="0" dirty="0" err="1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superheropowers</a:t>
            </a:r>
            <a:endParaRPr lang="pt-BR" b="1" i="0" dirty="0">
              <a:solidFill>
                <a:schemeClr val="bg2">
                  <a:lumMod val="25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4" name="Câmera 3" descr="Objeto do Cameo">
            <a:extLst>
              <a:ext uri="{FF2B5EF4-FFF2-40B4-BE49-F238E27FC236}">
                <a16:creationId xmlns:a16="http://schemas.microsoft.com/office/drawing/2014/main" id="{5FE4ADD6-B592-56C2-9E30-E0271B47371E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960533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0533" y="2507780"/>
            <a:ext cx="4709160" cy="9144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venir Next LT Pro" panose="020B0504020202020204" pitchFamily="34" charset="77"/>
                <a:cs typeface="Segoe UI"/>
              </a:rPr>
              <a:t>Sarah Pontes</a:t>
            </a:r>
            <a:endParaRPr lang="pt-BR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150C596-D431-8507-10F0-66EC44AA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25" y="618978"/>
            <a:ext cx="5413753" cy="33478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C0891C-DFC6-51F4-CBD6-0959B0518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25" y="4107766"/>
            <a:ext cx="5413753" cy="26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âmera 19" descr="Objeto do Cameo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SARAH PONTES</a:t>
            </a:r>
          </a:p>
        </p:txBody>
      </p:sp>
      <p:sp>
        <p:nvSpPr>
          <p:cNvPr id="13" name="Forma Liv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0A68711-A521-6DF4-FFB6-FE1078B9C950}"/>
              </a:ext>
            </a:extLst>
          </p:cNvPr>
          <p:cNvSpPr/>
          <p:nvPr/>
        </p:nvSpPr>
        <p:spPr>
          <a:xfrm>
            <a:off x="122548" y="161386"/>
            <a:ext cx="11698664" cy="51976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376701-93C5-CD83-8FF3-041DD745A8A0}"/>
              </a:ext>
            </a:extLst>
          </p:cNvPr>
          <p:cNvSpPr txBox="1"/>
          <p:nvPr/>
        </p:nvSpPr>
        <p:spPr>
          <a:xfrm>
            <a:off x="490194" y="358219"/>
            <a:ext cx="11001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4.Métodos Hierárquicos: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Além do K-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Means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você pode explorar algoritmos de clusterização hierárquica,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Agglomerative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Clustering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ou DBSCAN, que não requerem a definição prévia do número de clusters.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5.Validação Externa: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você tiver rótulos verdadeiros para os dados (por exemplo, em tarefas de aprendizado não supervisionado), pode usar métricas de validação externa,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Adjusted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Rand Index ou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Fowlkes-Mallows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Index, para avaliar o desempenho da clusterização.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6.Visualização: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Visualizar os dados em diferentes dimensões ou usar técnicas de visualização específicas para clusterização, como t-SNE, pode fornecer insights sobre como os clusters estão se formando.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Lembrando de que a escolha do número de clusters é em 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parte subjetiva e depende das características dos dados e do problema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que você está resolvendo.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8CA1C16-BEE0-0CC4-D17B-B6A67E28D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30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âmera 19" descr="Objeto do Cameo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SARAH PONTES</a:t>
            </a:r>
          </a:p>
        </p:txBody>
      </p:sp>
      <p:sp>
        <p:nvSpPr>
          <p:cNvPr id="13" name="Forma Liv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0A68711-A521-6DF4-FFB6-FE1078B9C950}"/>
              </a:ext>
            </a:extLst>
          </p:cNvPr>
          <p:cNvSpPr/>
          <p:nvPr/>
        </p:nvSpPr>
        <p:spPr>
          <a:xfrm>
            <a:off x="122548" y="161386"/>
            <a:ext cx="11698664" cy="51976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376701-93C5-CD83-8FF3-041DD745A8A0}"/>
              </a:ext>
            </a:extLst>
          </p:cNvPr>
          <p:cNvSpPr txBox="1"/>
          <p:nvPr/>
        </p:nvSpPr>
        <p:spPr>
          <a:xfrm>
            <a:off x="490194" y="358219"/>
            <a:ext cx="11001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Um dendrograma é uma ferramenta muito útil para avaliar os resultados de agrupamentos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clustering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em análise de dados. Ele permite visualizar como as observações estão agrupadas em diferentes níveis de granularidade, o que pode ajudar a tomar decisões sobre o número de clusters a serem considerados, a coesão dos clusters e a identificação de possíveis outliers.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8CA1C16-BEE0-0CC4-D17B-B6A67E28D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D7E1F7-0C57-A8BF-32CF-63BD75331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326" y="1902586"/>
            <a:ext cx="4972163" cy="33379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A8353A-681F-C433-5B56-99CAEF54C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3" y="4795752"/>
            <a:ext cx="2650877" cy="191452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17A80F2-051E-0DF9-2426-042E4C3D9FDF}"/>
              </a:ext>
            </a:extLst>
          </p:cNvPr>
          <p:cNvSpPr/>
          <p:nvPr/>
        </p:nvSpPr>
        <p:spPr>
          <a:xfrm>
            <a:off x="9790186" y="5491165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459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âmera 57" descr="Objeto do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Como decidir </a:t>
            </a:r>
            <a:b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cluster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CCDC746-B7F6-48BF-9C1C-8F9993A63D1F}"/>
              </a:ext>
            </a:extLst>
          </p:cNvPr>
          <p:cNvSpPr/>
          <p:nvPr/>
        </p:nvSpPr>
        <p:spPr>
          <a:xfrm>
            <a:off x="131975" y="94268"/>
            <a:ext cx="5936819" cy="6690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DC08AE-00CD-A0F6-67EB-518BC5AAB3CB}"/>
              </a:ext>
            </a:extLst>
          </p:cNvPr>
          <p:cNvSpPr txBox="1"/>
          <p:nvPr/>
        </p:nvSpPr>
        <p:spPr>
          <a:xfrm>
            <a:off x="758953" y="254524"/>
            <a:ext cx="49560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Distribuição dos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Analise a distribuição dos dados. Se os dados forem densamente agrupados e bem separados, métodos como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Elbow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Method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ou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 podem funcionar bem. Se os dados tiverem uma distribuição mais complexa e não linear, técnicas como DBSCAN podem ser mais apropriadas.</a:t>
            </a:r>
          </a:p>
          <a:p>
            <a:pPr algn="just">
              <a:buFont typeface="+mj-lt"/>
              <a:buAutoNum type="arabicPeriod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Tamanho do Conjunto de Dados: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tamanho do conjunto de dados pode influenciar a escolha do método. Algoritmos como K-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Means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podem ser computacionalmente intensivos para grandes conjuntos de dados, enquanto o DBSCAN é mais eficiente nesses casos.</a:t>
            </a:r>
          </a:p>
          <a:p>
            <a:pPr algn="just">
              <a:buFont typeface="+mj-lt"/>
              <a:buAutoNum type="arabicPeriod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pt-BR" b="1" i="0" u="sng" dirty="0">
                <a:solidFill>
                  <a:srgbClr val="374151"/>
                </a:solidFill>
                <a:effectLst/>
                <a:latin typeface="Söhne"/>
              </a:rPr>
              <a:t>Dimensionalidade: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dimensionalidade dos dados é importante. Quando os dados possuem alta dimensionalidade, técnicas de redução de dimensionalidade, </a:t>
            </a:r>
            <a:r>
              <a:rPr lang="pt-BR" b="1" i="0" u="sng" dirty="0">
                <a:solidFill>
                  <a:srgbClr val="374151"/>
                </a:solidFill>
                <a:effectLst/>
                <a:latin typeface="Söhne"/>
              </a:rPr>
              <a:t>como PCA, podem ser usadas para visualizar os clusters antes de escolher um método.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B7D57EAD-E41F-5C73-9B5F-4194057DBE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A3AD2810-538D-D8ED-785E-43E6544C34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B2D03B34-43E2-06C2-D07D-14E03008F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D97FCECB-2907-5563-8D19-FFDD35A24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57F17889-BC17-1452-E297-D00A6E6F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08" y="1815846"/>
            <a:ext cx="5219700" cy="3848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DD5559-B1BA-E74B-93AE-586C4FC12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327" y="4864250"/>
            <a:ext cx="2650877" cy="191452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147C93A-8C9A-9AA3-889A-5FFCEDD01C61}"/>
              </a:ext>
            </a:extLst>
          </p:cNvPr>
          <p:cNvSpPr/>
          <p:nvPr/>
        </p:nvSpPr>
        <p:spPr>
          <a:xfrm>
            <a:off x="10112245" y="5552855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77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âmera 57" descr="Objeto do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Como decidir </a:t>
            </a:r>
            <a:b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cluster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CCDC746-B7F6-48BF-9C1C-8F9993A63D1F}"/>
              </a:ext>
            </a:extLst>
          </p:cNvPr>
          <p:cNvSpPr/>
          <p:nvPr/>
        </p:nvSpPr>
        <p:spPr>
          <a:xfrm>
            <a:off x="131975" y="94268"/>
            <a:ext cx="5936819" cy="6690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9C14508-45B3-9D75-C229-A63A83261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14" y="2719493"/>
            <a:ext cx="567114" cy="567114"/>
          </a:xfrm>
          <a:prstGeom prst="rect">
            <a:avLst/>
          </a:prstGeom>
        </p:spPr>
      </p:pic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B7D57EAD-E41F-5C73-9B5F-4194057DBE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B2D03B34-43E2-06C2-D07D-14E03008F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949BF3-EEB7-4C2A-8B4B-9873D9FE9A14}"/>
              </a:ext>
            </a:extLst>
          </p:cNvPr>
          <p:cNvSpPr txBox="1"/>
          <p:nvPr/>
        </p:nvSpPr>
        <p:spPr>
          <a:xfrm>
            <a:off x="758953" y="254524"/>
            <a:ext cx="49560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4.Forma e Densidade dos Clusters: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Analise a forma e a densidade dos clusters nos dados. Se os clusters forem bem definidos e de formas distintas, métodos como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 ou análise visual podem ser úteis. Se os clusters forem irregulares e com densidade variável, algoritmos mais flexíveis, como DBSCAN, podem ser melhores.</a:t>
            </a: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5.Presença de Outliers: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presença de outliers pode afetar a escolha do método. </a:t>
            </a:r>
            <a:r>
              <a:rPr lang="pt-BR" b="1" i="0" u="sng" dirty="0">
                <a:solidFill>
                  <a:srgbClr val="374151"/>
                </a:solidFill>
                <a:effectLst/>
                <a:latin typeface="Söhne"/>
              </a:rPr>
              <a:t>DBSCAN, por exemplo, é mais robusto em relação a outliers, enquanto o K-</a:t>
            </a:r>
            <a:r>
              <a:rPr lang="pt-BR" b="1" i="0" u="sng" dirty="0" err="1">
                <a:solidFill>
                  <a:srgbClr val="374151"/>
                </a:solidFill>
                <a:effectLst/>
                <a:latin typeface="Söhne"/>
              </a:rPr>
              <a:t>Means</a:t>
            </a:r>
            <a:r>
              <a:rPr lang="pt-BR" b="1" i="0" u="sng" dirty="0">
                <a:solidFill>
                  <a:srgbClr val="374151"/>
                </a:solidFill>
                <a:effectLst/>
                <a:latin typeface="Söhne"/>
              </a:rPr>
              <a:t> é sensível a eles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6.Conhecimento do Domínio: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você tiver conhecimento prévio sobre o domínio do problema, isso pode influenciar a escolha. Por exemplo, se você souber que o problema naturalmente se divide em grupos específicos, pode ser mais apropriado usar um método que permita clusters de diferentes tamanhos, como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Hierarchical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Clustering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1AF39D-289A-1C52-D4BE-7370049E9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58" y="1807054"/>
            <a:ext cx="4606738" cy="27822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886DBD-B819-EA16-AA41-291C78594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327" y="4864250"/>
            <a:ext cx="2650877" cy="191452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EA582FA-71EF-A076-4161-69B674209071}"/>
              </a:ext>
            </a:extLst>
          </p:cNvPr>
          <p:cNvSpPr/>
          <p:nvPr/>
        </p:nvSpPr>
        <p:spPr>
          <a:xfrm>
            <a:off x="10112245" y="5552855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0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âmera 57" descr="Objeto do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CCDC746-B7F6-48BF-9C1C-8F9993A63D1F}"/>
              </a:ext>
            </a:extLst>
          </p:cNvPr>
          <p:cNvSpPr/>
          <p:nvPr/>
        </p:nvSpPr>
        <p:spPr>
          <a:xfrm>
            <a:off x="131975" y="94268"/>
            <a:ext cx="5936819" cy="6690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B7D57EAD-E41F-5C73-9B5F-4194057DBE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A3AD2810-538D-D8ED-785E-43E6544C34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B2D03B34-43E2-06C2-D07D-14E03008F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D97FCECB-2907-5563-8D19-FFDD35A24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494236-DCCB-57BB-EB11-DAFA29B91822}"/>
              </a:ext>
            </a:extLst>
          </p:cNvPr>
          <p:cNvSpPr txBox="1"/>
          <p:nvPr/>
        </p:nvSpPr>
        <p:spPr>
          <a:xfrm>
            <a:off x="677245" y="623243"/>
            <a:ext cx="49560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7.Finalidade da Análise: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Considere qual é o objetivo da análise de clusterização. Se você estiver buscando insights exploratórios, métodos visuais podem ser valiosos. Se estiver procurando quantificar a qualidade da clusterização, métricas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Inertia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podem ser mais relevantes.</a:t>
            </a: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b="1" i="0" u="sng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1" i="0" u="sng" dirty="0">
                <a:solidFill>
                  <a:srgbClr val="374151"/>
                </a:solidFill>
                <a:effectLst/>
                <a:latin typeface="Söhne"/>
              </a:rPr>
              <a:t> Score e a </a:t>
            </a:r>
            <a:r>
              <a:rPr lang="pt-BR" b="1" i="0" u="sng" dirty="0" err="1">
                <a:solidFill>
                  <a:srgbClr val="374151"/>
                </a:solidFill>
                <a:effectLst/>
                <a:latin typeface="Söhne"/>
              </a:rPr>
              <a:t>Inertia</a:t>
            </a:r>
            <a:r>
              <a:rPr lang="pt-BR" b="1" i="0" u="sng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(também conhecida como WCSS -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Within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-Cluster Sum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Squares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são duas métricas frequentemente usadas para avaliar a qualidade da clusterização em algoritmos como o K-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Means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 Aqui está como calcular essas métricas usando Python:</a:t>
            </a:r>
          </a:p>
          <a:p>
            <a:pPr algn="just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Score:</a:t>
            </a: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 mede a coesão e a separação entre os clusters, variando de -1 a 1. Um valor mais alto indica que os pontos estão bem separados entre os clusters.</a:t>
            </a:r>
          </a:p>
          <a:p>
            <a:pPr algn="just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AC070C9C-0575-65B6-EBD9-C9D3B70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6856CE-0768-89EE-0F08-48FD06BE3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98" y="2743200"/>
            <a:ext cx="5600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âmera 57" descr="Objeto do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scripts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CCDC746-B7F6-48BF-9C1C-8F9993A63D1F}"/>
              </a:ext>
            </a:extLst>
          </p:cNvPr>
          <p:cNvSpPr/>
          <p:nvPr/>
        </p:nvSpPr>
        <p:spPr>
          <a:xfrm>
            <a:off x="131975" y="94268"/>
            <a:ext cx="5936819" cy="6690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DC08AE-00CD-A0F6-67EB-518BC5AAB3CB}"/>
              </a:ext>
            </a:extLst>
          </p:cNvPr>
          <p:cNvSpPr txBox="1"/>
          <p:nvPr/>
        </p:nvSpPr>
        <p:spPr>
          <a:xfrm>
            <a:off x="758953" y="254524"/>
            <a:ext cx="4956048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As métricas são úteis para comparar diferentes valores de k (número de clusters) em um mesmo algoritmo de clusterização. Para escolher o número ideal de clusters, você pode usar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 ou a observação da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Inertia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em relação à mudança no número de clusters (método do cotovelo).</a:t>
            </a:r>
          </a:p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Ao interpretar essas métricas:</a:t>
            </a:r>
          </a:p>
          <a:p>
            <a:pPr algn="just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No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Score, um valor próximo a 1 indica uma clusterização bem separada, enquanto valores negativos indicam que os clusters se sobrepõem.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Na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Inertia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você está buscando um ponto onde a diminuição na inércia diminui significativamente, o que geralmente indica uma "dobra" no gráfico (método do cotovelo).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74151"/>
                </a:solidFill>
                <a:latin typeface="Söhne"/>
              </a:rPr>
              <a:t>8.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Recursos Computacionais.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pt-BR" b="1" dirty="0">
              <a:solidFill>
                <a:srgbClr val="374151"/>
              </a:solidFill>
              <a:latin typeface="Söhne"/>
            </a:endParaRPr>
          </a:p>
          <a:p>
            <a:endParaRPr lang="pt-BR" b="1" dirty="0">
              <a:solidFill>
                <a:srgbClr val="374151"/>
              </a:solidFill>
              <a:latin typeface="Söhne"/>
            </a:endParaRPr>
          </a:p>
          <a:p>
            <a:br>
              <a:rPr lang="pt-BR" dirty="0"/>
            </a:br>
            <a:endParaRPr lang="pt-BR" dirty="0"/>
          </a:p>
          <a:p>
            <a:endParaRPr lang="pt-BR" b="1" dirty="0">
              <a:solidFill>
                <a:srgbClr val="374151"/>
              </a:solidFill>
              <a:latin typeface="Söhne"/>
            </a:endParaRPr>
          </a:p>
          <a:p>
            <a:endParaRPr lang="pt-BR" b="1" dirty="0">
              <a:solidFill>
                <a:srgbClr val="374151"/>
              </a:solidFill>
              <a:latin typeface="Söhne"/>
            </a:endParaRP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2031CB9-83B3-F7A7-16E1-3378E01AD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691" y="1369939"/>
            <a:ext cx="5182484" cy="1677613"/>
          </a:xfrm>
          <a:prstGeom prst="rect">
            <a:avLst/>
          </a:prstGeom>
        </p:spPr>
      </p:pic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55FD0B47-2854-A094-72C1-17CB8A54F6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A0333DF2-6DBB-34C4-5309-2B43BAFE9A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6A06D8C4-7DB4-0272-BA2B-3974DAE52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690" y="3228975"/>
            <a:ext cx="5272517" cy="20540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2ED59E-B45A-84F1-18C8-F1A3160C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327" y="4864250"/>
            <a:ext cx="2650877" cy="191452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54102E9-62FD-54F1-3B2E-2841095E959B}"/>
              </a:ext>
            </a:extLst>
          </p:cNvPr>
          <p:cNvSpPr/>
          <p:nvPr/>
        </p:nvSpPr>
        <p:spPr>
          <a:xfrm>
            <a:off x="10112245" y="5552855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450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âmera 20" descr="Objeto do Cameo">
            <a:extLst>
              <a:ext uri="{FF2B5EF4-FFF2-40B4-BE49-F238E27FC236}">
                <a16:creationId xmlns:a16="http://schemas.microsoft.com/office/drawing/2014/main" id="{3A806418-2B39-D7C4-D0DC-76A4A15FDF9F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Categorizar variáveis</a:t>
            </a:r>
            <a:endParaRPr lang="pt-BR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7395D0F4-F3F1-590F-C004-FFCB5F15C5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1CBA9BDA-014E-8E8E-FCF6-B691DAAC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CD91360-981C-E77E-5CA0-AD8AE76A4D51}"/>
              </a:ext>
            </a:extLst>
          </p:cNvPr>
          <p:cNvSpPr/>
          <p:nvPr/>
        </p:nvSpPr>
        <p:spPr>
          <a:xfrm>
            <a:off x="6321778" y="146756"/>
            <a:ext cx="5373511" cy="6711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914D21-EA12-7EBE-4AED-6CE9091FB838}"/>
              </a:ext>
            </a:extLst>
          </p:cNvPr>
          <p:cNvSpPr txBox="1"/>
          <p:nvPr/>
        </p:nvSpPr>
        <p:spPr>
          <a:xfrm>
            <a:off x="6783236" y="372533"/>
            <a:ext cx="43753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effectLst/>
                <a:latin typeface="Söhne"/>
              </a:rPr>
              <a:t>Engenharia de Recursos: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Crie novas características com base no conhecimento do domínio para capturar melhor os padrões nos dados. Isso pode ajudar a melhorar a capacidade do modelo de encontrar relações entre as classes.</a:t>
            </a: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b="1" dirty="0">
                <a:solidFill>
                  <a:srgbClr val="374151"/>
                </a:solidFill>
                <a:latin typeface="Söhne"/>
              </a:rPr>
              <a:t>Verificar a possibilidade de transformar medidas.</a:t>
            </a: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b="1" i="0" dirty="0">
                <a:effectLst/>
                <a:latin typeface="Söhne"/>
              </a:rPr>
              <a:t>Codificação de Variáveis Categóricas: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você tiver variáveis categóricas, será necessário convertê-las em um formato numérico adequado para o modelo. Isso pode ser feito através de técnicas como codificação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one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-hot ou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label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encoding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EB7B00-7FF0-A37F-F750-3850A4510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11" y="2114550"/>
            <a:ext cx="5628149" cy="3800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C6346C-4CCA-6880-E1C1-0FD50D8FE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327" y="4864250"/>
            <a:ext cx="2650877" cy="191452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D7474BE-7A9B-9505-235B-9C4522F26082}"/>
              </a:ext>
            </a:extLst>
          </p:cNvPr>
          <p:cNvSpPr/>
          <p:nvPr/>
        </p:nvSpPr>
        <p:spPr>
          <a:xfrm>
            <a:off x="10112245" y="5552855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175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âmera 20" descr="Objeto do Cameo">
            <a:extLst>
              <a:ext uri="{FF2B5EF4-FFF2-40B4-BE49-F238E27FC236}">
                <a16:creationId xmlns:a16="http://schemas.microsoft.com/office/drawing/2014/main" id="{3A806418-2B39-D7C4-D0DC-76A4A15FDF9F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script</a:t>
            </a:r>
            <a:endParaRPr lang="pt-BR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7395D0F4-F3F1-590F-C004-FFCB5F15C5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1CBA9BDA-014E-8E8E-FCF6-B691DAAC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CD91360-981C-E77E-5CA0-AD8AE76A4D51}"/>
              </a:ext>
            </a:extLst>
          </p:cNvPr>
          <p:cNvSpPr/>
          <p:nvPr/>
        </p:nvSpPr>
        <p:spPr>
          <a:xfrm>
            <a:off x="6321778" y="146756"/>
            <a:ext cx="5373511" cy="6711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914D21-EA12-7EBE-4AED-6CE9091FB838}"/>
              </a:ext>
            </a:extLst>
          </p:cNvPr>
          <p:cNvSpPr txBox="1"/>
          <p:nvPr/>
        </p:nvSpPr>
        <p:spPr>
          <a:xfrm>
            <a:off x="6783236" y="372533"/>
            <a:ext cx="4375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Ajuste de 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Hiperparâmetros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Ajuste os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hiperparâmetros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do modelo para obter o melhor desempenho. Isso pode envolver a variação dos parâmetros do modelo e a busca pela combinação ideal.</a:t>
            </a:r>
          </a:p>
          <a:p>
            <a:pPr algn="just">
              <a:buFont typeface="+mj-lt"/>
              <a:buAutoNum type="arabicPeriod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>
              <a:buFont typeface="+mj-lt"/>
              <a:buAutoNum type="arabicPeriod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just">
              <a:buFont typeface="+mj-lt"/>
              <a:buAutoNum type="arabicPeriod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Avaliação de Métricas Adequadas: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Ao avaliar o desempenho do modelo, leve em consideração as métricas apropriadas para problemas de classificação, como precisão, recall, F1-score e AUC-ROC.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3573A3-8C2F-AA52-DA63-6F5C1AE80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4" y="1268478"/>
            <a:ext cx="4411390" cy="97802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90B34E-7390-9B1D-EF93-06447DD82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956" y="2071938"/>
            <a:ext cx="4764497" cy="230490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BD446E1-9E27-C670-C805-C10308AD65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4" y="4486426"/>
            <a:ext cx="4411390" cy="9179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98B9BB-8D3B-C642-432C-C80E8027A7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6128" y="5108148"/>
            <a:ext cx="4597138" cy="16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5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SCRIPT 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6" name="Câmera 5" descr="Objeto do Cameo">
            <a:extLst>
              <a:ext uri="{FF2B5EF4-FFF2-40B4-BE49-F238E27FC236}">
                <a16:creationId xmlns:a16="http://schemas.microsoft.com/office/drawing/2014/main" id="{40A84ABA-8A6C-03DB-2262-C29A3733D482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54F080F-AE54-BF73-2728-E5BCBE1F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65" y="3534728"/>
            <a:ext cx="5078188" cy="7897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F3FFE92-242C-1D74-EC4C-20814227C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26" y="4530280"/>
            <a:ext cx="6105525" cy="1400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DD83DB-2F62-9903-A612-49DBB5738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453" y="803719"/>
            <a:ext cx="67722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p14="http://schemas.microsoft.com/office/powerpoint/2010/main" xmlns:alf="http://schemas.microsoft.com/office/drawing/2021/livefeed" xmlns:asvg="http://schemas.microsoft.com/office/drawing/2016/SVG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âmera 5" descr="Objeto do Cameo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12192000" cy="6874933"/>
          </a:xfrm>
          <a:prstGeom prst="rect">
            <a:avLst/>
          </a:prstGeom>
        </p:spPr>
      </p:pic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orma Livre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640080" rtlCol="0"/>
          <a:lstStyle>
            <a:defPPr>
              <a:defRPr lang="pt-BR"/>
            </a:defPPr>
          </a:lstStyle>
          <a:p>
            <a:pPr rtl="0"/>
            <a:r>
              <a:rPr lang="pt-BR" spc="0" dirty="0"/>
              <a:t>“Grandes resultados exigem grandes ambições”</a:t>
            </a:r>
            <a:br>
              <a:rPr lang="pt-BR" spc="0" dirty="0"/>
            </a:br>
            <a:endParaRPr lang="pt-BR" spc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ACCBF2-6982-83BA-7EE1-57F65B32B3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190" y="6336792"/>
            <a:ext cx="2688336" cy="2743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Heráclito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E1A83D-0E0D-0EE7-CE93-19274D39F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0238"/>
            <a:ext cx="12271022" cy="540776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63E7C7-6671-4288-094E-CC189B9288EC}"/>
              </a:ext>
            </a:extLst>
          </p:cNvPr>
          <p:cNvSpPr/>
          <p:nvPr/>
        </p:nvSpPr>
        <p:spPr>
          <a:xfrm>
            <a:off x="2676038" y="4878180"/>
            <a:ext cx="6430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AGRADECIMENTO</a:t>
            </a:r>
          </a:p>
        </p:txBody>
      </p:sp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spaço Reservado para o Número do Slide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pt-BR"/>
            </a:defPPr>
            <a:lvl1pPr marL="0" algn="ctr" defTabSz="914400" rtl="0" eaLnBrk="1" latinLnBrk="0" hangingPunct="1">
              <a:defRPr lang="pt-BR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52" name="Câmera 51" descr="Objeto do Cameo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B511B61-2A9F-EC67-989E-0860431A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storytelling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4E4EC5F-E536-F7BF-4D71-4FE4841E56A5}"/>
              </a:ext>
            </a:extLst>
          </p:cNvPr>
          <p:cNvSpPr/>
          <p:nvPr/>
        </p:nvSpPr>
        <p:spPr>
          <a:xfrm>
            <a:off x="886968" y="2496312"/>
            <a:ext cx="10876054" cy="4130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C88061-7D21-9C5B-4C30-805E6FCC066D}"/>
              </a:ext>
            </a:extLst>
          </p:cNvPr>
          <p:cNvSpPr txBox="1"/>
          <p:nvPr/>
        </p:nvSpPr>
        <p:spPr>
          <a:xfrm>
            <a:off x="1310639" y="2641600"/>
            <a:ext cx="98992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Em um mundo repleto de super-heróis com habilidades extraordinárias, havia uma cidade chamada “</a:t>
            </a:r>
            <a:r>
              <a:rPr lang="pt-BR" b="1" i="0" dirty="0" err="1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superheropowers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”</a:t>
            </a:r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. Nessa cidade, super-heróis de todas as origens e poderes se reuniam para proteger os cidadãos comuns dos perigos que ameaçavam o mundo.</a:t>
            </a:r>
          </a:p>
          <a:p>
            <a:pPr algn="just"/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No entanto, com tantos super-heróis diferentes, a cidade estava passando por um desafio de organização. Como agrupar e classificar esses heróis de maneira eficiente para que pudessem trabalhar em equipe e garantir a segurança da cidade?</a:t>
            </a:r>
          </a:p>
          <a:p>
            <a:pPr algn="just"/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O prefeito da cidade, conhecido como “Alelo”, convocou os maiores especialistas em aprendizado de máquina e análise de dados para resolver esse problema. Eles decidiram aplicar um método de clusterização não supervisionada para agrupar os super-heróis com base em seus poderes e informações.</a:t>
            </a:r>
          </a:p>
          <a:p>
            <a:pPr algn="just"/>
            <a:r>
              <a:rPr lang="pt-BR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Depois de coletar os dados de todos os super-heróis da cidade, incluindo informações sobre suas habilidades, força, agilidade, resistência e muito mais, os especialistas começaram a análise.</a:t>
            </a:r>
          </a:p>
          <a:p>
            <a:pPr algn="just"/>
            <a:endParaRPr lang="pt-BR" sz="1200" b="1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algn="just"/>
            <a:r>
              <a:rPr lang="pt-BR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Fonte: </a:t>
            </a:r>
            <a:r>
              <a:rPr lang="pt-BR" sz="1200" b="0" i="0" u="sng" dirty="0">
                <a:effectLst/>
                <a:latin typeface="-apple-system"/>
                <a:hlinkClick r:id="rId5"/>
              </a:rPr>
              <a:t>https://www.kaggle.com/claudiodavi/superhero-set/data</a:t>
            </a:r>
            <a:endParaRPr lang="pt-BR" sz="1200" b="1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FDF8B9-E85A-F05F-C184-37242AC65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067" y="469370"/>
            <a:ext cx="2598688" cy="187683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DDEB78A-B23E-BD81-E4C5-7DB1D342872A}"/>
              </a:ext>
            </a:extLst>
          </p:cNvPr>
          <p:cNvSpPr/>
          <p:nvPr/>
        </p:nvSpPr>
        <p:spPr>
          <a:xfrm>
            <a:off x="9999927" y="1165967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spaço Reservado para o Número do Slide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pt-BR"/>
            </a:defPPr>
            <a:lvl1pPr marL="0" algn="ctr" defTabSz="914400" rtl="0" eaLnBrk="1" latinLnBrk="0" hangingPunct="1">
              <a:defRPr lang="pt-BR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52" name="Câmera 51" descr="Objeto do Cameo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B511B61-2A9F-EC67-989E-0860431A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11" y="1407785"/>
            <a:ext cx="4416552" cy="685800"/>
          </a:xfrm>
        </p:spPr>
        <p:txBody>
          <a:bodyPr/>
          <a:lstStyle/>
          <a:p>
            <a:r>
              <a:rPr lang="pt-BR" dirty="0"/>
              <a:t>Dicionário de dados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4E4EC5F-E536-F7BF-4D71-4FE4841E56A5}"/>
              </a:ext>
            </a:extLst>
          </p:cNvPr>
          <p:cNvSpPr/>
          <p:nvPr/>
        </p:nvSpPr>
        <p:spPr>
          <a:xfrm>
            <a:off x="886968" y="2496312"/>
            <a:ext cx="10876054" cy="4130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FDF8B9-E85A-F05F-C184-37242AC6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067" y="469370"/>
            <a:ext cx="2598688" cy="187683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DDEB78A-B23E-BD81-E4C5-7DB1D342872A}"/>
              </a:ext>
            </a:extLst>
          </p:cNvPr>
          <p:cNvSpPr/>
          <p:nvPr/>
        </p:nvSpPr>
        <p:spPr>
          <a:xfrm>
            <a:off x="9999927" y="1165967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F21EE5E-0415-C841-A30F-34892FEB9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155" y="2347252"/>
            <a:ext cx="10336089" cy="432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hero_names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Este é o nome dos heróis ou personagens do conjunto de dados.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Agility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agilidade como uma de suas habilidades. A agilidade se refere à capacidade do herói de se mover rapidamente e de forma ágil.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Accelerated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Healing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a habilidade de cicatrização acelerada, o que significa que ele pode se curar mais rapidamente do que um ser humano comum.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Lantern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Power Ring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um anel de poder do Lanterna, que é uma característica associada aos personagens da franquia Lanterna Verde da DC Comics.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Dimensional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Awareness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Refere-se à capacidade do herói de ter consciência e interação com outras dimensões ou realidades.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Cold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Resistance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resistência ao frio, o que significa que ele é menos afetado por baixas temperaturas.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Durability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Refere-se à capacidade do herói de resistir a danos físicos e de continuar lutando mesmo depois de sofrer ferimentos.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Stealth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tem habilidades de furtividade, permitindo que ele se mova e aja sem ser detectado facilmente.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Energy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Absorption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é capaz de absorver e usar energia de várias fontes.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Flight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a habilidade de voar.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Web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Creation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a habilidade de criar teias, geralmente associada ao personagem Homem-Aranha.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Reality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Warping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Refere-se à capacidade do herói de manipular a realidade, alterando aspectos do mundo ao seu redor.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Odin Force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tem acesso à Força de Odin, que é uma força mística e poderosa associada ao deus nórdico Odin.</a:t>
            </a:r>
          </a:p>
        </p:txBody>
      </p:sp>
    </p:spTree>
    <p:extLst>
      <p:ext uri="{BB962C8B-B14F-4D97-AF65-F5344CB8AC3E}">
        <p14:creationId xmlns:p14="http://schemas.microsoft.com/office/powerpoint/2010/main" val="1117682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spaço Reservado para o Número do Slide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pt-BR"/>
            </a:defPPr>
            <a:lvl1pPr marL="0" algn="ctr" defTabSz="914400" rtl="0" eaLnBrk="1" latinLnBrk="0" hangingPunct="1">
              <a:defRPr lang="pt-BR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52" name="Câmera 51" descr="Objeto do Cameo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B511B61-2A9F-EC67-989E-0860431A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11" y="1407785"/>
            <a:ext cx="4416552" cy="685800"/>
          </a:xfrm>
        </p:spPr>
        <p:txBody>
          <a:bodyPr/>
          <a:lstStyle/>
          <a:p>
            <a:r>
              <a:rPr lang="pt-BR" dirty="0"/>
              <a:t>Dicionário de dados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4E4EC5F-E536-F7BF-4D71-4FE4841E56A5}"/>
              </a:ext>
            </a:extLst>
          </p:cNvPr>
          <p:cNvSpPr/>
          <p:nvPr/>
        </p:nvSpPr>
        <p:spPr>
          <a:xfrm>
            <a:off x="886968" y="2496312"/>
            <a:ext cx="10876054" cy="4130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FDF8B9-E85A-F05F-C184-37242AC6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067" y="469370"/>
            <a:ext cx="2598688" cy="187683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DDEB78A-B23E-BD81-E4C5-7DB1D342872A}"/>
              </a:ext>
            </a:extLst>
          </p:cNvPr>
          <p:cNvSpPr/>
          <p:nvPr/>
        </p:nvSpPr>
        <p:spPr>
          <a:xfrm>
            <a:off x="9999927" y="1165967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F21EE5E-0415-C841-A30F-34892FEB9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033" y="2870744"/>
            <a:ext cx="10569967" cy="303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Symbiote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Costume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tem um traje simbiótico, referindo-se a personagens como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Venom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ou Carnificina.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Speed</a:t>
            </a: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 Force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acesso à Força de Velocidade, uma energia que concede super velocidade, geralmente associada ao Flash.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Phoenix Force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Refere-se à entidade cósmica Phoenix Force, que concede poderes incríveis a quem a hospeda.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Molecular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Dissipation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tem a capacidade de dissipar moléculas, possivelmente desintegrando objetos.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Vision - Cryo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possui a habilidade de emitir um tipo de visão que causa efeitos criogênicos, ou seja, de frio.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Omnipresent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é onipresente, o que significa estar presente em todos os lugares simultaneamente.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Omniscient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Indica se o herói é onisciente, o que significa ter conhecimento total e absoluto.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9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âmera 19" descr="Objeto do Cameo">
            <a:extLst>
              <a:ext uri="{FF2B5EF4-FFF2-40B4-BE49-F238E27FC236}">
                <a16:creationId xmlns:a16="http://schemas.microsoft.com/office/drawing/2014/main" id="{241DA0FA-0731-C153-4F76-B122DF39EB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SARAH PONTES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D14686-7A32-5350-342A-EB572720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b="0" spc="200" dirty="0">
                <a:latin typeface="Avenir Next LT Pro"/>
                <a:ea typeface="Source Sans Pro" panose="020B0503030403020204" pitchFamily="34" charset="0"/>
                <a:cs typeface="Segoe UI"/>
              </a:rPr>
              <a:t>sarahspontes@gmail.com</a:t>
            </a:r>
            <a:endParaRPr lang="pt-B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sz="1400" b="0" dirty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https://www.linkedin.com/in/sarahspontes/</a:t>
            </a:r>
            <a:endParaRPr lang="pt-B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10B484-0192-C1D2-42CB-1B56EB03ADB2}"/>
              </a:ext>
            </a:extLst>
          </p:cNvPr>
          <p:cNvSpPr/>
          <p:nvPr/>
        </p:nvSpPr>
        <p:spPr>
          <a:xfrm>
            <a:off x="122548" y="161386"/>
            <a:ext cx="11698664" cy="51976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B1230B-8D5C-5D41-1C6B-3B8615634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887" y="497313"/>
            <a:ext cx="9115425" cy="9048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5F201D-BCCE-9069-BCB7-C57966AA1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887" y="1738115"/>
            <a:ext cx="9077325" cy="9620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BA00F9C-9EF3-DD9B-1176-B73C4A73D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886" y="2869992"/>
            <a:ext cx="91154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âmera 19" descr="Objeto do Cameo">
            <a:extLst>
              <a:ext uri="{FF2B5EF4-FFF2-40B4-BE49-F238E27FC236}">
                <a16:creationId xmlns:a16="http://schemas.microsoft.com/office/drawing/2014/main" id="{241DA0FA-0731-C153-4F76-B122DF39EB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SARAH PONTES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D14686-7A32-5350-342A-EB572720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sz="1400" dirty="0">
                <a:solidFill>
                  <a:schemeClr val="bg1"/>
                </a:solidFill>
                <a:effectLst/>
                <a:latin typeface="Avenir Next LT Pro"/>
              </a:rPr>
              <a:t>SARAHSPONTES@GMAIL.COM</a:t>
            </a:r>
            <a:endParaRPr lang="pt-B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sz="1400" b="0" dirty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https://www.linkedin.com/in/sarahspontes/</a:t>
            </a:r>
            <a:endParaRPr lang="pt-B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10B484-0192-C1D2-42CB-1B56EB03ADB2}"/>
              </a:ext>
            </a:extLst>
          </p:cNvPr>
          <p:cNvSpPr/>
          <p:nvPr/>
        </p:nvSpPr>
        <p:spPr>
          <a:xfrm>
            <a:off x="122548" y="161386"/>
            <a:ext cx="11698664" cy="51976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74FF5C-2156-361D-0921-4D40F3A1C216}"/>
              </a:ext>
            </a:extLst>
          </p:cNvPr>
          <p:cNvSpPr txBox="1"/>
          <p:nvPr/>
        </p:nvSpPr>
        <p:spPr>
          <a:xfrm>
            <a:off x="669303" y="527901"/>
            <a:ext cx="99547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remoção de linhas duplicadas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em conjuntos de dados é uma prática comum ao realizar tarefas de </a:t>
            </a:r>
            <a:r>
              <a:rPr lang="pt-BR" dirty="0" err="1">
                <a:solidFill>
                  <a:srgbClr val="374151"/>
                </a:solidFill>
                <a:latin typeface="Söhne"/>
              </a:rPr>
              <a:t>M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achine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L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earning. Isso ocorre porque linhas duplicadas podem introduzir viés nos modelos, uma vez que o modelo pode dar mais peso a certos pontos de dados devido à sua duplicação, distorcendo assim a representação real dos dados e afetando o desempenho do modelo.</a:t>
            </a:r>
          </a:p>
          <a:p>
            <a:pPr algn="just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Evitar Viés: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Dados duplicados podem distorcer a distribuição dos dados, levando o modelo a dar mais importância a esses pontos. Isso pode resultar em um modelo que não generaliza bem para novos dados.</a:t>
            </a:r>
          </a:p>
          <a:p>
            <a:pPr algn="l">
              <a:buFont typeface="+mj-lt"/>
              <a:buAutoNum type="arabicPeriod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Eficiência Computacional: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Dados duplicados podem aumentar o tempo de treinamento do modelo, pois o modelo está sendo treinado repetidamente nos mesmos pontos. Isso pode ser ineficiente, especialmente quando se lida com grandes conjuntos de dados.</a:t>
            </a:r>
          </a:p>
          <a:p>
            <a:pPr algn="l">
              <a:buFont typeface="+mj-lt"/>
              <a:buAutoNum type="arabicPeriod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Melhor Generalização: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presença de dados duplicados pode levar a uma superestimação da capacidade do modelo de se ajustar aos dados de treinamento, resultando em um modelo que não é capaz de generalizar adequadamente para dados não vistos.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71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âmera 19" descr="Objeto do Cameo">
            <a:extLst>
              <a:ext uri="{FF2B5EF4-FFF2-40B4-BE49-F238E27FC236}">
                <a16:creationId xmlns:a16="http://schemas.microsoft.com/office/drawing/2014/main" id="{241DA0FA-0731-C153-4F76-B122DF39EB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SARAH PONTES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D14686-7A32-5350-342A-EB572720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sz="1400" dirty="0">
                <a:solidFill>
                  <a:schemeClr val="bg1"/>
                </a:solidFill>
                <a:effectLst/>
                <a:latin typeface="Avenir Next LT Pro"/>
              </a:rPr>
              <a:t>SARAHSPONTES@GMAIL.COM</a:t>
            </a:r>
            <a:endParaRPr lang="pt-B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sz="1400" b="0" dirty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https://www.linkedin.com/in/sarahspontes/</a:t>
            </a:r>
            <a:endParaRPr lang="pt-B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10B484-0192-C1D2-42CB-1B56EB03ADB2}"/>
              </a:ext>
            </a:extLst>
          </p:cNvPr>
          <p:cNvSpPr/>
          <p:nvPr/>
        </p:nvSpPr>
        <p:spPr>
          <a:xfrm>
            <a:off x="122548" y="161386"/>
            <a:ext cx="11698664" cy="51976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74FF5C-2156-361D-0921-4D40F3A1C216}"/>
              </a:ext>
            </a:extLst>
          </p:cNvPr>
          <p:cNvSpPr txBox="1"/>
          <p:nvPr/>
        </p:nvSpPr>
        <p:spPr>
          <a:xfrm>
            <a:off x="669303" y="527901"/>
            <a:ext cx="108408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4. Validação Cruzada: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você estiver usando técnicas de validação cruzada, como k-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fold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cross-validation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, ter dados duplicados em diferentes dobras pode comprometer a validade dessa abordagem, uma vez que os mesmos dados podem aparecer em várias partes do processo de validação.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Preservação de Informações: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Foi certificado que a remoção de dados duplicados não resultava na perda de informações importantes.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Consistência: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Foi verificado que os critérios de detecção de duplicatas são consistentes. </a:t>
            </a:r>
            <a:r>
              <a:rPr lang="pt-BR" b="0" i="1" dirty="0">
                <a:solidFill>
                  <a:srgbClr val="374151"/>
                </a:solidFill>
                <a:effectLst/>
                <a:latin typeface="Söhne"/>
              </a:rPr>
              <a:t>Por isso foi visto o mesmo nome e editora.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Balanceamento de Classes: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conjunto de dados fica mais desbalanceado, a remoção de duplicatas pode afetar ainda mais o equilíbrio das classes. Mesmo assim, foi balanceado antes de inserir no modelo.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ítulo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928" y="51792"/>
            <a:ext cx="9963694" cy="685800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85000"/>
              </a:lnSpc>
            </a:pPr>
            <a:r>
              <a:rPr lang="pt-BR" sz="24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Analisaria cada tipo de variável antes Valores </a:t>
            </a:r>
            <a:r>
              <a:rPr lang="pt-BR" sz="24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nan</a:t>
            </a:r>
            <a:endParaRPr lang="pt-BR" sz="24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Espaço Reservado para o Número do Slide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pt-BR"/>
            </a:defPPr>
            <a:lvl1pPr marL="0" algn="ctr" defTabSz="914400" rtl="0" eaLnBrk="1" latinLnBrk="0" hangingPunct="1">
              <a:defRPr lang="pt-BR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F12A03-F0EC-E9A5-071D-07C6E0B6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91" y="847201"/>
            <a:ext cx="9048750" cy="685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1F5C3-D754-7C74-D542-E42DCE675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08" y="1619646"/>
            <a:ext cx="9039225" cy="807464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06C7021-DA5F-A52D-FBDF-295A3A07A229}"/>
              </a:ext>
            </a:extLst>
          </p:cNvPr>
          <p:cNvSpPr/>
          <p:nvPr/>
        </p:nvSpPr>
        <p:spPr>
          <a:xfrm>
            <a:off x="508000" y="2754489"/>
            <a:ext cx="11203373" cy="37169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4EA370-AED2-C0D5-8993-E77DA3D12FF8}"/>
              </a:ext>
            </a:extLst>
          </p:cNvPr>
          <p:cNvSpPr txBox="1"/>
          <p:nvPr/>
        </p:nvSpPr>
        <p:spPr>
          <a:xfrm>
            <a:off x="609600" y="2427110"/>
            <a:ext cx="11101773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/>
            <a:br>
              <a:rPr lang="pt-BR" dirty="0"/>
            </a:b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7CC3CE-8D0B-631D-7DBF-7A0A531F2E41}"/>
              </a:ext>
            </a:extLst>
          </p:cNvPr>
          <p:cNvSpPr txBox="1"/>
          <p:nvPr/>
        </p:nvSpPr>
        <p:spPr>
          <a:xfrm>
            <a:off x="1196622" y="2947676"/>
            <a:ext cx="9900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Remoção de Linhas ou Colunas;</a:t>
            </a: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Imputação de Valores: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Substituir os valores faltantes por valores estimados. Algumas abordagens incluem: 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Média, Mediana ou Moda, Métodos de Estatísticas Avançadas: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Usar regressão ou outros métodos para prever os valores faltantes com base em outras variáveis. 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Imputação com Valores Aleatórios: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Substituir os valores faltantes por valores aleatórios gerados a partir de uma distribuição similar à distribuição dos valores existentes.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Usar Técnicas de Aprendizado de Máquina: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Alguns algoritmos de aprendizado de máquina podem lidar com valores faltantes diretamente, como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XGBoost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RandomForest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Interpolação;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Imputação por Agrupamento: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Calcular valores médios por grupos e usar esses valores para preencher os valores faltantes com base nas características de agrupamento.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148A5-097C-0472-BAE3-6AB698A1E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956" y="1322209"/>
            <a:ext cx="2650877" cy="191452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365456-E290-AB7D-4387-7CF82DBEB849}"/>
              </a:ext>
            </a:extLst>
          </p:cNvPr>
          <p:cNvSpPr/>
          <p:nvPr/>
        </p:nvSpPr>
        <p:spPr>
          <a:xfrm>
            <a:off x="9625274" y="2023378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0933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âmera 19" descr="Objeto do Cameo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SARAH PONTES</a:t>
            </a:r>
          </a:p>
        </p:txBody>
      </p:sp>
      <p:sp>
        <p:nvSpPr>
          <p:cNvPr id="13" name="Forma Liv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0A68711-A521-6DF4-FFB6-FE1078B9C950}"/>
              </a:ext>
            </a:extLst>
          </p:cNvPr>
          <p:cNvSpPr/>
          <p:nvPr/>
        </p:nvSpPr>
        <p:spPr>
          <a:xfrm>
            <a:off x="122548" y="161386"/>
            <a:ext cx="11698664" cy="519767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376701-93C5-CD83-8FF3-041DD745A8A0}"/>
              </a:ext>
            </a:extLst>
          </p:cNvPr>
          <p:cNvSpPr txBox="1"/>
          <p:nvPr/>
        </p:nvSpPr>
        <p:spPr>
          <a:xfrm>
            <a:off x="490194" y="358219"/>
            <a:ext cx="11001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O método do "cotovelo" (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Elbow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Method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) é uma abordagem comum para determinar o número apropriado de clusters (k) em algoritmos de clusterização, como o K-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Means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. No entanto, existem outras técnicas que podem ser usadas para auxiliar na escolha do número ideal de clusters. Vou apresentar algumas delas: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1.Silhouette Score: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Silhouette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Score é uma métrica que mede a coesão e a separação entre clusters. Ele varia de -1 a 1, onde valores mais próximos de 1 indicam que os pontos estão bem separados entre os clusters. Esse método fornece uma ideia da qualidade da clusterização para diferentes valores de k.</a:t>
            </a:r>
          </a:p>
          <a:p>
            <a:pPr algn="l"/>
            <a:endParaRPr lang="pt-BR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2.Método da Distorção 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Intra-cluster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Söhne"/>
              </a:rPr>
              <a:t>Inertia</a:t>
            </a: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método da inércia envolve calcular a soma das distâncias quadráticas dos pontos dentro de cada cluster em relação ao centro do cluster. Geralmente, à medida que o número de clusters aumenta, a inércia diminui. No entanto, quando o número de clusters se torna muito grande, a diminuição da inércia diminui. Você pode escolher o número de clusters onde a queda na inércia começa a diminuir mais lentamente.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3.Análise de Componentes Principais (PCA):</a:t>
            </a:r>
            <a:r>
              <a:rPr lang="pt-BR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Usar PCA para reduzir a dimensionalidade dos dados pode permitir uma visualização mais eficaz dos padrões de cluster e pode ajudar a escolher o número de clusters com base na interpretação visual.</a:t>
            </a:r>
          </a:p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87A322-37AC-2384-CFFB-349299757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983" y="4795752"/>
            <a:ext cx="2650877" cy="191452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6C0E2EE-B944-0797-242E-8220EB527BE0}"/>
              </a:ext>
            </a:extLst>
          </p:cNvPr>
          <p:cNvSpPr/>
          <p:nvPr/>
        </p:nvSpPr>
        <p:spPr>
          <a:xfrm>
            <a:off x="9790186" y="5491165"/>
            <a:ext cx="1424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INCLUIR</a:t>
            </a:r>
            <a:endParaRPr lang="pt-BR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cBoas-vindas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66_TF22790323_Win32" id="{89BDEA49-9067-4790-88C8-FC5CEA03C383}" vid="{A27EEAC7-1A55-41A3-AAC9-72B11E36519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{F30A1153-BD8E-4A01-B93E-2E24C9711913}tf22790323_win32</Template>
  <TotalTime>314</TotalTime>
  <Words>2352</Words>
  <Application>Microsoft Office PowerPoint</Application>
  <PresentationFormat>Widescreen</PresentationFormat>
  <Paragraphs>187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Avenir Next LT Pro</vt:lpstr>
      <vt:lpstr>Calibri</vt:lpstr>
      <vt:lpstr>Courier New</vt:lpstr>
      <vt:lpstr>Posterama</vt:lpstr>
      <vt:lpstr>Söhne</vt:lpstr>
      <vt:lpstr>DocBoas-vindas</vt:lpstr>
      <vt:lpstr>superheropowers</vt:lpstr>
      <vt:lpstr>storytelling</vt:lpstr>
      <vt:lpstr>Dicionário de dados</vt:lpstr>
      <vt:lpstr>Dicionário de dados</vt:lpstr>
      <vt:lpstr>SARAH PONTES </vt:lpstr>
      <vt:lpstr>SARAH PONTES </vt:lpstr>
      <vt:lpstr>SARAH PONTES </vt:lpstr>
      <vt:lpstr>Analisaria cada tipo de variável antes Valores nan</vt:lpstr>
      <vt:lpstr>SARAH PONTES</vt:lpstr>
      <vt:lpstr>SARAH PONTES</vt:lpstr>
      <vt:lpstr>SARAH PONTES</vt:lpstr>
      <vt:lpstr>Como decidir  cluster</vt:lpstr>
      <vt:lpstr>Como decidir  cluster</vt:lpstr>
      <vt:lpstr>Apresentação do PowerPoint</vt:lpstr>
      <vt:lpstr>scripts</vt:lpstr>
      <vt:lpstr>Categorizar variáveis</vt:lpstr>
      <vt:lpstr>script</vt:lpstr>
      <vt:lpstr>SCRIPT </vt:lpstr>
      <vt:lpstr>“Grandes resultados exigem grandes ambições”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 TODOS</dc:title>
  <dc:creator>Sarah Souza Pontes</dc:creator>
  <cp:lastModifiedBy>Sarah Souza Pontes</cp:lastModifiedBy>
  <cp:revision>37</cp:revision>
  <dcterms:created xsi:type="dcterms:W3CDTF">2023-08-14T16:10:11Z</dcterms:created>
  <dcterms:modified xsi:type="dcterms:W3CDTF">2023-08-14T22:45:43Z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